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306" r:id="rId4"/>
    <p:sldId id="259" r:id="rId5"/>
    <p:sldId id="257" r:id="rId6"/>
    <p:sldId id="261" r:id="rId7"/>
    <p:sldId id="345" r:id="rId8"/>
    <p:sldId id="262" r:id="rId9"/>
    <p:sldId id="265" r:id="rId10"/>
    <p:sldId id="266" r:id="rId11"/>
    <p:sldId id="264" r:id="rId12"/>
    <p:sldId id="268" r:id="rId13"/>
    <p:sldId id="269" r:id="rId14"/>
    <p:sldId id="267" r:id="rId16"/>
    <p:sldId id="270" r:id="rId17"/>
    <p:sldId id="272" r:id="rId18"/>
    <p:sldId id="273" r:id="rId19"/>
    <p:sldId id="271" r:id="rId20"/>
    <p:sldId id="274" r:id="rId21"/>
    <p:sldId id="279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97" r:id="rId34"/>
    <p:sldId id="298" r:id="rId35"/>
    <p:sldId id="287" r:id="rId36"/>
    <p:sldId id="289" r:id="rId37"/>
    <p:sldId id="299" r:id="rId38"/>
    <p:sldId id="300" r:id="rId39"/>
    <p:sldId id="307" r:id="rId40"/>
    <p:sldId id="308" r:id="rId41"/>
    <p:sldId id="296" r:id="rId42"/>
    <p:sldId id="294" r:id="rId43"/>
    <p:sldId id="2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3F4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44.png"/><Relationship Id="rId7" Type="http://schemas.openxmlformats.org/officeDocument/2006/relationships/image" Target="../media/image3.png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4-05-23 at 19.33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3405" y="1887220"/>
            <a:ext cx="4748530" cy="1694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225" y="1426210"/>
            <a:ext cx="6278880" cy="1621790"/>
          </a:xfrm>
        </p:spPr>
        <p:txBody>
          <a:bodyPr/>
          <a:p>
            <a:r>
              <a:rPr lang="en-US"/>
              <a:t>RNA Velocity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225" y="3582035"/>
            <a:ext cx="6278880" cy="1695450"/>
          </a:xfrm>
        </p:spPr>
        <p:txBody>
          <a:bodyPr/>
          <a:p>
            <a:r>
              <a:rPr lang="en-US" sz="2000"/>
              <a:t>Lumi Zhang</a:t>
            </a:r>
            <a:endParaRPr lang="en-US" sz="2000"/>
          </a:p>
          <a:p>
            <a:r>
              <a:rPr lang="en-US" sz="2000"/>
              <a:t>12112618</a:t>
            </a:r>
            <a:endParaRPr lang="en-US" sz="2000"/>
          </a:p>
          <a:p>
            <a:r>
              <a:rPr lang="en-US" sz="2000"/>
              <a:t>2024.5.27</a:t>
            </a:r>
            <a:endParaRPr lang="en-US" sz="2000"/>
          </a:p>
        </p:txBody>
      </p:sp>
      <p:pic>
        <p:nvPicPr>
          <p:cNvPr id="4" name="Picture 3" descr="Screenshot 2024-05-23 at 19.33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05" y="461010"/>
            <a:ext cx="4670425" cy="1426210"/>
          </a:xfrm>
          <a:prstGeom prst="rect">
            <a:avLst/>
          </a:prstGeom>
        </p:spPr>
      </p:pic>
      <p:pic>
        <p:nvPicPr>
          <p:cNvPr id="6" name="Picture 5" descr="scvelo_velocity_manual_cellty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45" y="3251835"/>
            <a:ext cx="3484245" cy="34093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9069070" y="3303905"/>
            <a:ext cx="100965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826260" y="5626735"/>
            <a:ext cx="4194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Acknowledgements:</a:t>
            </a:r>
            <a:endParaRPr lang="en-US" b="1"/>
          </a:p>
          <a:p>
            <a:pPr algn="ctr"/>
            <a:r>
              <a:rPr lang="en-US"/>
              <a:t>Prof Xi Chen, Huaiyuan Ma, Xin Zheng.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19475" cy="2312670"/>
          </a:xfrm>
        </p:spPr>
        <p:txBody>
          <a:bodyPr/>
          <a:p>
            <a:r>
              <a:rPr lang="en-US"/>
              <a:t>First obstacle - Data acquisition</a:t>
            </a:r>
            <a:endParaRPr lang="en-US"/>
          </a:p>
        </p:txBody>
      </p:sp>
      <p:pic>
        <p:nvPicPr>
          <p:cNvPr id="5" name="Picture 4" descr="Screenshot 2024-05-23 at 19.46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5345" y="756285"/>
            <a:ext cx="7202805" cy="5668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200" y="2414270"/>
            <a:ext cx="33115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/>
              <a:t>Don’t know how long it took.</a:t>
            </a:r>
            <a:endParaRPr lang="en-US" sz="2200"/>
          </a:p>
          <a:p>
            <a:endParaRPr lang="en-US" sz="2200"/>
          </a:p>
          <a:p>
            <a:r>
              <a:rPr lang="en-US" sz="2200"/>
              <a:t>Smart-seq2 data is the only one finished.</a:t>
            </a:r>
            <a:endParaRPr lang="en-US" sz="2200"/>
          </a:p>
          <a:p>
            <a:endParaRPr lang="en-US" sz="2200"/>
          </a:p>
          <a:p>
            <a:r>
              <a:rPr lang="en-US" sz="2200"/>
              <a:t>10x Hippocampus development was huge! I gave up, Lumi out.</a:t>
            </a:r>
            <a:endParaRPr lang="en-US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Happy indexing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38200" y="1501775"/>
            <a:ext cx="80956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Since nobody said anything about quality control and pre-processing,</a:t>
            </a:r>
            <a:endParaRPr lang="en-US" sz="2000"/>
          </a:p>
          <a:p>
            <a:r>
              <a:rPr lang="en-US" sz="2000"/>
              <a:t>it’s Alignment time!!!</a:t>
            </a:r>
            <a:endParaRPr lang="en-US" sz="2000"/>
          </a:p>
        </p:txBody>
      </p:sp>
      <p:pic>
        <p:nvPicPr>
          <p:cNvPr id="7" name="Picture 6" descr="Screenshot 2024-05-23 at 19.57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8530"/>
            <a:ext cx="8542020" cy="4043680"/>
          </a:xfrm>
          <a:prstGeom prst="rect">
            <a:avLst/>
          </a:prstGeom>
        </p:spPr>
      </p:pic>
      <p:pic>
        <p:nvPicPr>
          <p:cNvPr id="6" name="Picture 5" descr="Screenshot 2024-05-23 at 19.53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3135"/>
            <a:ext cx="9308465" cy="401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obstacle - Introduction</a:t>
            </a:r>
            <a:endParaRPr lang="en-US"/>
          </a:p>
        </p:txBody>
      </p:sp>
      <p:pic>
        <p:nvPicPr>
          <p:cNvPr id="7" name="Picture 6" descr="Screenshot 2024-05-23 at 23.20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1560830"/>
            <a:ext cx="9706610" cy="49612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obstacle - Alignment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94105" y="1529715"/>
            <a:ext cx="848614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Trash Taiyi don’t accept one user submitting more than 52 jobs at a time.</a:t>
            </a:r>
            <a:endParaRPr lang="en-US" sz="2000"/>
          </a:p>
          <a:p>
            <a:endParaRPr lang="en-US" sz="2000"/>
          </a:p>
          <a:p>
            <a:r>
              <a:rPr lang="en-US" sz="2000"/>
              <a:t>There are freaking 700+ cells (fastq files).</a:t>
            </a:r>
            <a:endParaRPr lang="en-US" sz="2000"/>
          </a:p>
          <a:p>
            <a:endParaRPr lang="en-US" sz="2000"/>
          </a:p>
          <a:p>
            <a:r>
              <a:rPr lang="en-US" sz="2000"/>
              <a:t>We need </a:t>
            </a:r>
            <a:r>
              <a:rPr lang="en-US" sz="2000"/>
              <a:t>align them.</a:t>
            </a:r>
            <a:endParaRPr 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1436370" y="3761740"/>
            <a:ext cx="3620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3F43"/>
                </a:solidFill>
              </a:rPr>
              <a:t>Method 1:</a:t>
            </a:r>
            <a:endParaRPr lang="en-US" sz="2000" b="1">
              <a:solidFill>
                <a:srgbClr val="003F43"/>
              </a:solidFill>
            </a:endParaRPr>
          </a:p>
          <a:p>
            <a:endParaRPr lang="en-US" sz="2000" b="1">
              <a:solidFill>
                <a:srgbClr val="003F43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Write a very simple for loop that iterate through the 700+ cells, aligning one-by-one.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Very easy but time consuming.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623050" y="3761740"/>
            <a:ext cx="36207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3F43"/>
                </a:solidFill>
              </a:rPr>
              <a:t>Method 2:</a:t>
            </a:r>
            <a:endParaRPr lang="en-US" sz="2000" b="1">
              <a:solidFill>
                <a:srgbClr val="003F43"/>
              </a:solidFill>
            </a:endParaRPr>
          </a:p>
          <a:p>
            <a:endParaRPr lang="en-US" sz="2000" b="1">
              <a:solidFill>
                <a:srgbClr val="003F43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Align them all at once, and find a way to seperate them later. 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Fast alignment but requires a bit of research.</a:t>
            </a:r>
            <a:endParaRPr 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Method 1: A gigantic for loop</a:t>
            </a:r>
            <a:endParaRPr lang="en-US"/>
          </a:p>
        </p:txBody>
      </p:sp>
      <p:pic>
        <p:nvPicPr>
          <p:cNvPr id="4" name="Picture 3" descr="Screenshot 2024-05-23 at 23.22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492250"/>
            <a:ext cx="11582400" cy="5023485"/>
          </a:xfrm>
          <a:prstGeom prst="rect">
            <a:avLst/>
          </a:prstGeom>
        </p:spPr>
      </p:pic>
      <p:pic>
        <p:nvPicPr>
          <p:cNvPr id="5" name="Picture 4" descr="Screenshot 2024-05-23 at 23.23.31"/>
          <p:cNvPicPr>
            <a:picLocks noChangeAspect="1"/>
          </p:cNvPicPr>
          <p:nvPr/>
        </p:nvPicPr>
        <p:blipFill>
          <a:blip r:embed="rId2"/>
          <a:srcRect t="39895"/>
          <a:stretch>
            <a:fillRect/>
          </a:stretch>
        </p:blipFill>
        <p:spPr>
          <a:xfrm>
            <a:off x="7684135" y="3842385"/>
            <a:ext cx="4025900" cy="2035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8675" y="745490"/>
            <a:ext cx="2827655" cy="1931035"/>
          </a:xfrm>
        </p:spPr>
        <p:txBody>
          <a:bodyPr/>
          <a:p>
            <a:r>
              <a:rPr lang="en-US"/>
              <a:t>Method 2: Why not ... ?</a:t>
            </a:r>
            <a:endParaRPr lang="en-US"/>
          </a:p>
        </p:txBody>
      </p:sp>
      <p:pic>
        <p:nvPicPr>
          <p:cNvPr id="4" name="Picture 3" descr="Screenshot 2024-05-23 at 23.26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745490"/>
            <a:ext cx="6273800" cy="4462780"/>
          </a:xfrm>
          <a:prstGeom prst="rect">
            <a:avLst/>
          </a:prstGeom>
        </p:spPr>
      </p:pic>
      <p:pic>
        <p:nvPicPr>
          <p:cNvPr id="7" name="Picture 6" descr="Screenshot 2024-05-23 at 23.30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532130"/>
            <a:ext cx="6973570" cy="579374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95935" y="5944235"/>
            <a:ext cx="7191375" cy="712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Screenshot 2024-05-23 at 23.32.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445" y="3191510"/>
            <a:ext cx="4821555" cy="1854835"/>
          </a:xfrm>
          <a:prstGeom prst="rect">
            <a:avLst/>
          </a:prstGeom>
        </p:spPr>
      </p:pic>
      <p:pic>
        <p:nvPicPr>
          <p:cNvPr id="11" name="Picture 10" descr="Screenshot 2024-05-23 at 23.40.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380" y="5003165"/>
            <a:ext cx="4833620" cy="1854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Call back:</a:t>
            </a:r>
            <a:endParaRPr lang="en-US"/>
          </a:p>
        </p:txBody>
      </p:sp>
      <p:pic>
        <p:nvPicPr>
          <p:cNvPr id="4" name="Picture 3" descr="Screenshot 2024-05-23 at 23.48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210" y="1691005"/>
            <a:ext cx="7052945" cy="454596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369185" y="5320665"/>
            <a:ext cx="7252970" cy="91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" y="365125"/>
            <a:ext cx="4070350" cy="1535430"/>
          </a:xfrm>
        </p:spPr>
        <p:txBody>
          <a:bodyPr/>
          <a:p>
            <a:r>
              <a:rPr lang="en-US"/>
              <a:t>The troublesome </a:t>
            </a:r>
            <a:r>
              <a:rPr lang="en-US"/>
              <a:t>loom file.</a:t>
            </a:r>
            <a:endParaRPr lang="en-US"/>
          </a:p>
        </p:txBody>
      </p:sp>
      <p:pic>
        <p:nvPicPr>
          <p:cNvPr id="5" name="Picture 4" descr="Screenshot 2024-05-23 at 23.52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9590" y="216535"/>
            <a:ext cx="7665720" cy="6424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まさか</a:t>
            </a:r>
            <a:r>
              <a:rPr lang="en-US" altLang="ja-JP"/>
              <a:t>...</a:t>
            </a:r>
            <a:endParaRPr lang="en-US" altLang="ja-JP"/>
          </a:p>
        </p:txBody>
      </p:sp>
      <p:pic>
        <p:nvPicPr>
          <p:cNvPr id="4" name="Picture 3" descr="Screenshot 2024-05-24 at 09.0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1487170"/>
            <a:ext cx="9914890" cy="2096135"/>
          </a:xfrm>
          <a:prstGeom prst="rect">
            <a:avLst/>
          </a:prstGeom>
        </p:spPr>
      </p:pic>
      <p:pic>
        <p:nvPicPr>
          <p:cNvPr id="6" name="Picture 5" descr="Screenshot 2024-05-23 at 23.53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3785870"/>
            <a:ext cx="4018280" cy="2152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41825" y="6489700"/>
            <a:ext cx="7750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http://pklab.med.harvard.edu/velocyto/notebooks/R/chromaffin2.nb.html#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sz="4000"/>
              <a:t>Replication of Findings</a:t>
            </a:r>
            <a:br>
              <a:rPr lang="en-US" sz="4000"/>
            </a:br>
            <a:r>
              <a:rPr lang="en-US" sz="4000"/>
              <a:t>Part II: Analysis</a:t>
            </a:r>
            <a:endParaRPr lang="en-US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Lab Introduction</a:t>
            </a:r>
            <a:endParaRPr lang="en-US"/>
          </a:p>
        </p:txBody>
      </p:sp>
      <p:pic>
        <p:nvPicPr>
          <p:cNvPr id="6" name="Picture 5" descr="Screenshot 2024-06-01 at 21.20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270" y="573405"/>
            <a:ext cx="7237730" cy="5967095"/>
          </a:xfrm>
          <a:prstGeom prst="rect">
            <a:avLst/>
          </a:prstGeom>
        </p:spPr>
      </p:pic>
      <p:pic>
        <p:nvPicPr>
          <p:cNvPr id="7" name="Picture 6" descr="Screenshot 2024-06-01 at 21.25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421130"/>
            <a:ext cx="4342130" cy="4984750"/>
          </a:xfrm>
          <a:prstGeom prst="rect">
            <a:avLst/>
          </a:prstGeom>
        </p:spPr>
      </p:pic>
      <p:pic>
        <p:nvPicPr>
          <p:cNvPr id="8" name="Picture 7" descr="Screenshot 2024-06-01 at 21.27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434080"/>
            <a:ext cx="4214495" cy="342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Biggest problem.</a:t>
            </a:r>
            <a:endParaRPr lang="en-US"/>
          </a:p>
        </p:txBody>
      </p:sp>
      <p:pic>
        <p:nvPicPr>
          <p:cNvPr id="4" name="Picture 3" descr="Screenshot 2024-05-24 at 09.04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691005"/>
            <a:ext cx="8930640" cy="4151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20" y="1892935"/>
            <a:ext cx="5403850" cy="3514725"/>
          </a:xfrm>
          <a:prstGeom prst="rect">
            <a:avLst/>
          </a:prstGeom>
        </p:spPr>
      </p:pic>
      <p:pic>
        <p:nvPicPr>
          <p:cNvPr id="8" name="Picture 7" descr="Screenshot 2024-05-24 at 09.12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2516505"/>
            <a:ext cx="2247900" cy="2266950"/>
          </a:xfrm>
          <a:prstGeom prst="rect">
            <a:avLst/>
          </a:prstGeom>
        </p:spPr>
      </p:pic>
      <p:pic>
        <p:nvPicPr>
          <p:cNvPr id="3" name="Picture 2" descr="Screenshot 2024-05-24 at 15.42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30" y="2517140"/>
            <a:ext cx="2614930" cy="226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Luckily, we have a saviour!</a:t>
            </a:r>
            <a:endParaRPr lang="en-US"/>
          </a:p>
        </p:txBody>
      </p:sp>
      <p:pic>
        <p:nvPicPr>
          <p:cNvPr id="4" name="Picture 3" descr="Screenshot 2024-05-24 at 09.1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750" y="1851025"/>
            <a:ext cx="7611745" cy="4086860"/>
          </a:xfrm>
          <a:prstGeom prst="rect">
            <a:avLst/>
          </a:prstGeom>
        </p:spPr>
      </p:pic>
      <p:pic>
        <p:nvPicPr>
          <p:cNvPr id="5" name="Picture 4" descr="Screenshot 2024-05-24 at 09.15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770505"/>
            <a:ext cx="21907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scVelo have a slightly different model.</a:t>
            </a:r>
            <a:endParaRPr lang="en-US"/>
          </a:p>
        </p:txBody>
      </p:sp>
      <p:pic>
        <p:nvPicPr>
          <p:cNvPr id="4" name="Picture 3" descr="Screenshot 2024-05-24 at 09.20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4565" y="1691005"/>
            <a:ext cx="8128000" cy="3673475"/>
          </a:xfrm>
          <a:prstGeom prst="rect">
            <a:avLst/>
          </a:prstGeom>
        </p:spPr>
      </p:pic>
      <p:pic>
        <p:nvPicPr>
          <p:cNvPr id="5" name="Picture 4" descr="Screenshot 2024-05-24 at 09.21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2895600"/>
            <a:ext cx="2971800" cy="1066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3820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3F4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But its outcome is often similar.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Preprocessing.</a:t>
            </a:r>
            <a:endParaRPr lang="en-US"/>
          </a:p>
        </p:txBody>
      </p:sp>
      <p:pic>
        <p:nvPicPr>
          <p:cNvPr id="6" name="Picture 5" descr="Screenshot 2024-05-24 at 09.33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025" y="535940"/>
            <a:ext cx="7360285" cy="5786120"/>
          </a:xfrm>
          <a:prstGeom prst="rect">
            <a:avLst/>
          </a:prstGeom>
        </p:spPr>
      </p:pic>
      <p:pic>
        <p:nvPicPr>
          <p:cNvPr id="5" name="Picture 4" descr="scvelo_proportions_piechart_proportions"/>
          <p:cNvPicPr>
            <a:picLocks noChangeAspect="1"/>
          </p:cNvPicPr>
          <p:nvPr/>
        </p:nvPicPr>
        <p:blipFill>
          <a:blip r:embed="rId2"/>
          <a:srcRect l="-662" b="78008"/>
          <a:stretch>
            <a:fillRect/>
          </a:stretch>
        </p:blipFill>
        <p:spPr>
          <a:xfrm>
            <a:off x="1382395" y="1691005"/>
            <a:ext cx="1976120" cy="345440"/>
          </a:xfrm>
          <a:prstGeom prst="rect">
            <a:avLst/>
          </a:prstGeom>
        </p:spPr>
      </p:pic>
      <p:pic>
        <p:nvPicPr>
          <p:cNvPr id="7" name="Picture 6" descr="scvelo_proportions_piechart_proportions"/>
          <p:cNvPicPr>
            <a:picLocks noChangeAspect="1"/>
          </p:cNvPicPr>
          <p:nvPr/>
        </p:nvPicPr>
        <p:blipFill>
          <a:blip r:embed="rId2"/>
          <a:srcRect t="19277" r="30711"/>
          <a:stretch>
            <a:fillRect/>
          </a:stretch>
        </p:blipFill>
        <p:spPr>
          <a:xfrm>
            <a:off x="1382395" y="2085975"/>
            <a:ext cx="1975485" cy="1841500"/>
          </a:xfrm>
          <a:prstGeom prst="rect">
            <a:avLst/>
          </a:prstGeom>
        </p:spPr>
      </p:pic>
      <p:pic>
        <p:nvPicPr>
          <p:cNvPr id="8" name="Picture 7" descr="Screenshot 2024-05-24 at 09.55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411226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Calculation of velocity.</a:t>
            </a:r>
            <a:endParaRPr lang="en-US"/>
          </a:p>
        </p:txBody>
      </p:sp>
      <p:pic>
        <p:nvPicPr>
          <p:cNvPr id="4" name="Picture 3" descr="Screenshot 2024-05-24 at 09.5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1535430"/>
            <a:ext cx="8868410" cy="49485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/>
          <a:p>
            <a:r>
              <a:rPr lang="en-US"/>
              <a:t>Dimension reduction with UMAP.</a:t>
            </a:r>
            <a:endParaRPr lang="en-US"/>
          </a:p>
        </p:txBody>
      </p:sp>
      <p:pic>
        <p:nvPicPr>
          <p:cNvPr id="5" name="Picture 4" descr="Screenshot 2024-05-24 at 10.02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1640" y="4058920"/>
            <a:ext cx="3067050" cy="2516505"/>
          </a:xfrm>
          <a:prstGeom prst="rect">
            <a:avLst/>
          </a:prstGeom>
        </p:spPr>
      </p:pic>
      <p:pic>
        <p:nvPicPr>
          <p:cNvPr id="4" name="Picture 3" descr="umapleiden_resolu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5" y="1605915"/>
            <a:ext cx="7728585" cy="2453005"/>
          </a:xfrm>
          <a:prstGeom prst="rect">
            <a:avLst/>
          </a:prstGeom>
        </p:spPr>
      </p:pic>
      <p:pic>
        <p:nvPicPr>
          <p:cNvPr id="6" name="Picture 5" descr="pcapca_leiden_res0_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690" y="4058920"/>
            <a:ext cx="2751455" cy="256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Manual cell type assignment.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9745"/>
            <a:ext cx="3945890" cy="414972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 b="1">
                <a:solidFill>
                  <a:srgbClr val="003F43"/>
                </a:solidFill>
              </a:rPr>
              <a:t>Schwann Cell Precursors</a:t>
            </a:r>
            <a:endParaRPr lang="en-US" sz="2000" b="1">
              <a:solidFill>
                <a:srgbClr val="003F43"/>
              </a:solidFill>
            </a:endParaRPr>
          </a:p>
          <a:p>
            <a:pPr marL="0" indent="0">
              <a:buNone/>
            </a:pPr>
            <a:r>
              <a:rPr lang="en-US" sz="2000"/>
              <a:t>+: Foxd3, Sox10, Plp1, and Erbb3.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>
                <a:solidFill>
                  <a:srgbClr val="003F43"/>
                </a:solidFill>
              </a:rPr>
              <a:t>Sympathoblasts</a:t>
            </a:r>
            <a:endParaRPr lang="en-US" sz="2000" b="1">
              <a:solidFill>
                <a:srgbClr val="003F43"/>
              </a:solidFill>
            </a:endParaRPr>
          </a:p>
          <a:p>
            <a:pPr marL="0" indent="0">
              <a:buNone/>
            </a:pPr>
            <a:r>
              <a:rPr lang="en-US" sz="2000"/>
              <a:t>+: Slc18a3, Cartpt, Th.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>
                <a:solidFill>
                  <a:srgbClr val="003F43"/>
                </a:solidFill>
              </a:rPr>
              <a:t>Chromaffin</a:t>
            </a:r>
            <a:endParaRPr lang="en-US" sz="2000" b="1">
              <a:solidFill>
                <a:srgbClr val="003F43"/>
              </a:solidFill>
            </a:endParaRPr>
          </a:p>
          <a:p>
            <a:pPr marL="0" indent="0">
              <a:buNone/>
            </a:pPr>
            <a:r>
              <a:rPr lang="en-US" sz="2000"/>
              <a:t>+: Th, Phox2b, Chgb.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-: Slc18a3, Cartpt.</a:t>
            </a:r>
            <a:endParaRPr lang="en-US" sz="2000"/>
          </a:p>
        </p:txBody>
      </p:sp>
      <p:pic>
        <p:nvPicPr>
          <p:cNvPr id="4" name="Picture 3" descr="umapmark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6170" y="1551305"/>
            <a:ext cx="6933565" cy="42487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Manual cell type assignment.</a:t>
            </a:r>
            <a:endParaRPr lang="en-US"/>
          </a:p>
        </p:txBody>
      </p:sp>
      <p:pic>
        <p:nvPicPr>
          <p:cNvPr id="5" name="Content Placeholder 4" descr="Screenshot 2024-05-24 at 10.02.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935" y="1993265"/>
            <a:ext cx="4667250" cy="3829050"/>
          </a:xfrm>
          <a:prstGeom prst="rect">
            <a:avLst/>
          </a:prstGeom>
        </p:spPr>
      </p:pic>
      <p:pic>
        <p:nvPicPr>
          <p:cNvPr id="4" name="Picture 3" descr="umapmanual_cell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1689735"/>
            <a:ext cx="4334510" cy="44361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04050" y="4796155"/>
            <a:ext cx="852170" cy="932180"/>
          </a:xfrm>
          <a:prstGeom prst="ellipse">
            <a:avLst/>
          </a:prstGeom>
          <a:noFill/>
          <a:ln w="38100">
            <a:solidFill>
              <a:srgbClr val="003F43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99475" y="2086610"/>
            <a:ext cx="1225550" cy="826135"/>
          </a:xfrm>
          <a:prstGeom prst="ellipse">
            <a:avLst/>
          </a:prstGeom>
          <a:noFill/>
          <a:ln w="38100">
            <a:solidFill>
              <a:srgbClr val="003F43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91955" y="2912745"/>
            <a:ext cx="852805" cy="1429385"/>
          </a:xfrm>
          <a:prstGeom prst="ellipse">
            <a:avLst/>
          </a:prstGeom>
          <a:noFill/>
          <a:ln w="38100">
            <a:solidFill>
              <a:srgbClr val="003F43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760585" y="4185920"/>
            <a:ext cx="1086485" cy="733425"/>
          </a:xfrm>
          <a:prstGeom prst="ellipse">
            <a:avLst/>
          </a:prstGeom>
          <a:noFill/>
          <a:ln w="38100">
            <a:solidFill>
              <a:srgbClr val="003F43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9152255" y="3870960"/>
            <a:ext cx="468630" cy="925195"/>
          </a:xfrm>
          <a:prstGeom prst="curvedConnector3">
            <a:avLst>
              <a:gd name="adj1" fmla="val 160704"/>
            </a:avLst>
          </a:prstGeom>
          <a:ln w="34925">
            <a:prstDash val="sysDash"/>
            <a:tailEnd type="triangle" w="lg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0800000">
            <a:off x="8491220" y="2724785"/>
            <a:ext cx="468630" cy="925195"/>
          </a:xfrm>
          <a:prstGeom prst="curvedConnector3">
            <a:avLst>
              <a:gd name="adj1" fmla="val 160704"/>
            </a:avLst>
          </a:prstGeom>
          <a:ln w="34925">
            <a:prstDash val="sysDash"/>
            <a:tailEnd type="triangle" w="lg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8199755" y="1703705"/>
            <a:ext cx="1459865" cy="24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 specific </a:t>
            </a:r>
            <a:r>
              <a:rPr lang="en-US"/>
              <a:t>phase portraits. </a:t>
            </a:r>
            <a:endParaRPr lang="en-US"/>
          </a:p>
        </p:txBody>
      </p:sp>
      <p:pic>
        <p:nvPicPr>
          <p:cNvPr id="4" name="Picture 3" descr="scvelo_velocity_ge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1987550"/>
            <a:ext cx="5219065" cy="3465195"/>
          </a:xfrm>
          <a:prstGeom prst="rect">
            <a:avLst/>
          </a:prstGeom>
        </p:spPr>
      </p:pic>
      <p:pic>
        <p:nvPicPr>
          <p:cNvPr id="5" name="Picture 4" descr="Screenshot 2024-05-24 at 10.46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2048510"/>
            <a:ext cx="6036945" cy="346456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718040" y="4999990"/>
            <a:ext cx="2112010" cy="55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Velocity graph.</a:t>
            </a:r>
            <a:endParaRPr lang="en-US"/>
          </a:p>
        </p:txBody>
      </p:sp>
      <p:pic>
        <p:nvPicPr>
          <p:cNvPr id="4" name="Picture 3" descr="scvelo_velocity_manual_celltyp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97660"/>
            <a:ext cx="4601210" cy="45021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406650" y="1564640"/>
            <a:ext cx="1692910" cy="34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Screenshot 2024-05-24 at 10.55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95" y="1511300"/>
            <a:ext cx="5821680" cy="467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sz="4000"/>
              <a:t>Model</a:t>
            </a:r>
            <a:endParaRPr lang="en-US"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A little further investigation and exploring.</a:t>
            </a:r>
            <a:endParaRPr lang="en-US"/>
          </a:p>
        </p:txBody>
      </p:sp>
      <p:pic>
        <p:nvPicPr>
          <p:cNvPr id="8" name="Picture 7" descr="dotplot_velocity_manual_celltype_rank_genes_groups_dot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605" y="1598930"/>
            <a:ext cx="5109210" cy="1788795"/>
          </a:xfrm>
          <a:prstGeom prst="rect">
            <a:avLst/>
          </a:prstGeom>
        </p:spPr>
      </p:pic>
      <p:pic>
        <p:nvPicPr>
          <p:cNvPr id="9" name="Picture 8" descr="umapmanual_cellty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310" y="3517265"/>
            <a:ext cx="2680970" cy="2743835"/>
          </a:xfrm>
          <a:prstGeom prst="rect">
            <a:avLst/>
          </a:prstGeom>
        </p:spPr>
      </p:pic>
      <p:pic>
        <p:nvPicPr>
          <p:cNvPr id="3" name="Picture 2" descr="scvelo_brg_gen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" y="5095875"/>
            <a:ext cx="5391785" cy="1165225"/>
          </a:xfrm>
          <a:prstGeom prst="rect">
            <a:avLst/>
          </a:prstGeom>
        </p:spPr>
      </p:pic>
      <p:pic>
        <p:nvPicPr>
          <p:cNvPr id="10" name="Picture 9" descr="scvelo_chr_gen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30650"/>
            <a:ext cx="5438775" cy="1165225"/>
          </a:xfrm>
          <a:prstGeom prst="rect">
            <a:avLst/>
          </a:prstGeom>
        </p:spPr>
      </p:pic>
      <p:pic>
        <p:nvPicPr>
          <p:cNvPr id="11" name="Picture 10" descr="scvelo_sb_gen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64155"/>
            <a:ext cx="5438775" cy="1165225"/>
          </a:xfrm>
          <a:prstGeom prst="rect">
            <a:avLst/>
          </a:prstGeom>
        </p:spPr>
      </p:pic>
      <p:pic>
        <p:nvPicPr>
          <p:cNvPr id="12" name="Picture 11" descr="scvelo_scp_gen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98930"/>
            <a:ext cx="5438775" cy="1165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sz="4000"/>
              <a:t>Further Studies</a:t>
            </a:r>
            <a:endParaRPr lang="en-US" sz="4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Velocity graph.</a:t>
            </a:r>
            <a:endParaRPr lang="en-US"/>
          </a:p>
        </p:txBody>
      </p:sp>
      <p:pic>
        <p:nvPicPr>
          <p:cNvPr id="4" name="Picture 3" descr="scvelo_velocity_manual_celltyp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97660"/>
            <a:ext cx="4601210" cy="45021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406650" y="1564640"/>
            <a:ext cx="1692910" cy="34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Screenshot 2024-05-24 at 10.55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95" y="1511300"/>
            <a:ext cx="5821680" cy="46748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596130" y="2148840"/>
            <a:ext cx="1652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accent2"/>
                </a:solidFill>
              </a:rPr>
              <a:t>Ehhhh....</a:t>
            </a:r>
            <a:endParaRPr lang="en-US" sz="2800" b="1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999990" y="2760345"/>
            <a:ext cx="124460" cy="1335405"/>
          </a:xfrm>
          <a:prstGeom prst="straightConnector1">
            <a:avLst/>
          </a:prstGeom>
          <a:ln w="38100" cmpd="sng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6249035" y="2356485"/>
            <a:ext cx="785495" cy="53340"/>
          </a:xfrm>
          <a:prstGeom prst="straightConnector1">
            <a:avLst/>
          </a:prstGeom>
          <a:ln w="38100" cmpd="sng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little problem.</a:t>
            </a:r>
            <a:endParaRPr lang="en-US"/>
          </a:p>
        </p:txBody>
      </p:sp>
      <p:pic>
        <p:nvPicPr>
          <p:cNvPr id="4" name="Picture 3" descr="Screenshot 2024-05-24 at 10.58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311910"/>
            <a:ext cx="7800975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5640"/>
            <a:ext cx="10515600" cy="1325563"/>
          </a:xfrm>
        </p:spPr>
        <p:txBody>
          <a:bodyPr/>
          <a:p>
            <a:r>
              <a:rPr lang="en-US"/>
              <a:t>A little problem.</a:t>
            </a:r>
            <a:endParaRPr lang="en-US"/>
          </a:p>
        </p:txBody>
      </p:sp>
      <p:pic>
        <p:nvPicPr>
          <p:cNvPr id="5" name="Picture 4" descr="Screenshot 2024-05-24 at 11.12.15"/>
          <p:cNvPicPr>
            <a:picLocks noChangeAspect="1"/>
          </p:cNvPicPr>
          <p:nvPr/>
        </p:nvPicPr>
        <p:blipFill>
          <a:blip r:embed="rId1"/>
          <a:srcRect t="1189"/>
          <a:stretch>
            <a:fillRect/>
          </a:stretch>
        </p:blipFill>
        <p:spPr>
          <a:xfrm>
            <a:off x="419100" y="2225675"/>
            <a:ext cx="11353800" cy="24072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Solution?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5900" y="2402840"/>
            <a:ext cx="9220200" cy="29292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Solution?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965" y="1691005"/>
            <a:ext cx="4225290" cy="4332605"/>
          </a:xfrm>
          <a:prstGeom prst="rect">
            <a:avLst/>
          </a:prstGeom>
        </p:spPr>
      </p:pic>
      <p:pic>
        <p:nvPicPr>
          <p:cNvPr id="7" name="Picture 6" descr="Screenshot 2024-05-27 at 17.15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1691005"/>
            <a:ext cx="5397500" cy="433260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0883265" y="1283970"/>
            <a:ext cx="583565" cy="11449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5330" y="1563370"/>
            <a:ext cx="5161915" cy="5294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p>
            <a:r>
              <a:rPr lang="en-US"/>
              <a:t>Modification of Activation Rate</a:t>
            </a:r>
            <a:endParaRPr lang="en-US"/>
          </a:p>
        </p:txBody>
      </p:sp>
      <p:pic>
        <p:nvPicPr>
          <p:cNvPr id="4" name="Picture 3" descr="Screenshot 2024-06-01 at 21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23035"/>
            <a:ext cx="3124200" cy="1200150"/>
          </a:xfrm>
          <a:prstGeom prst="rect">
            <a:avLst/>
          </a:prstGeom>
        </p:spPr>
      </p:pic>
      <p:pic>
        <p:nvPicPr>
          <p:cNvPr id="5" name="Picture 4" descr="fig*_portrait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5270"/>
            <a:ext cx="3472180" cy="3323590"/>
          </a:xfrm>
          <a:prstGeom prst="rect">
            <a:avLst/>
          </a:prstGeom>
        </p:spPr>
      </p:pic>
      <p:pic>
        <p:nvPicPr>
          <p:cNvPr id="6" name="Picture 5" descr="fig*_ode_hill_same_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80" y="1691005"/>
            <a:ext cx="7745095" cy="4270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p>
            <a:r>
              <a:rPr lang="en-US"/>
              <a:t>Modification of Activation Rate</a:t>
            </a:r>
            <a:endParaRPr lang="en-US"/>
          </a:p>
        </p:txBody>
      </p:sp>
      <p:pic>
        <p:nvPicPr>
          <p:cNvPr id="4" name="Picture 3" descr="Screenshot 2024-06-01 at 21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3124200" cy="1200150"/>
          </a:xfrm>
          <a:prstGeom prst="rect">
            <a:avLst/>
          </a:prstGeom>
        </p:spPr>
      </p:pic>
      <p:pic>
        <p:nvPicPr>
          <p:cNvPr id="3" name="Picture 2" descr="fig*_portrait_hill_different_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970530"/>
            <a:ext cx="3319780" cy="3263900"/>
          </a:xfrm>
          <a:prstGeom prst="rect">
            <a:avLst/>
          </a:prstGeom>
        </p:spPr>
      </p:pic>
      <p:pic>
        <p:nvPicPr>
          <p:cNvPr id="7" name="Picture 6" descr="fig*_ode_hill_different_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80" y="1691005"/>
            <a:ext cx="7680960" cy="4270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1. Might be very useful.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2. Don’t use very old data if you want to re-do a work.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3. Don’t buy Mac.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4. </a:t>
            </a:r>
            <a:r>
              <a:rPr lang="en-US">
                <a:sym typeface="+mn-ea"/>
              </a:rPr>
              <a:t>Studying systems biology might give insights into analysis.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5. Models need to be handled very carefully.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653415" y="3464560"/>
            <a:ext cx="3070860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838200" y="4355465"/>
            <a:ext cx="8994140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946785" y="5450840"/>
            <a:ext cx="8994140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ldLvl="0" animBg="1"/>
      <p:bldP spid="5" grpId="1" animBg="1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Splicing can really be detected!</a:t>
            </a:r>
            <a:endParaRPr lang="en-US"/>
          </a:p>
        </p:txBody>
      </p:sp>
      <p:pic>
        <p:nvPicPr>
          <p:cNvPr id="4" name="Picture 3" descr="Screenshot 2024-05-23 at 19.20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185" y="1421130"/>
            <a:ext cx="7453630" cy="51930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284970" y="4719320"/>
            <a:ext cx="932815" cy="391795"/>
          </a:xfrm>
          <a:prstGeom prst="straightConnector1">
            <a:avLst/>
          </a:prstGeom>
          <a:ln w="53975" cmpd="sng">
            <a:solidFill>
              <a:schemeClr val="accent2"/>
            </a:solidFill>
            <a:prstDash val="soli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0217785" y="4449445"/>
            <a:ext cx="1136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10x</a:t>
            </a:r>
            <a:endParaRPr 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9829165" y="1854835"/>
            <a:ext cx="1913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Smart-seq don’t have UMIs until smart-seq3.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22815" y="3563620"/>
            <a:ext cx="201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inDrop have UMIs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800"/>
              <a:t>Bergen, V., Lange, M., Peidli, S., Wolf, F. A., &amp; Theis, F. J. (2020). Generalizing RNA velocity to transient cell states through dynamical modeling. </a:t>
            </a:r>
            <a:r>
              <a:rPr lang="en-US" sz="1800" i="1"/>
              <a:t>Nature Biotechnology, 38,</a:t>
            </a:r>
            <a:r>
              <a:rPr lang="en-US" sz="1800"/>
              <a:t> 1408–1414. doi:10.1038/s41587-020-0591-3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Gorin, G., Fang, M., Chari, T., &amp; Pachter, L. (2022). RNA velocity unraveled. </a:t>
            </a:r>
            <a:r>
              <a:rPr lang="en-US" sz="1800" i="1"/>
              <a:t>PLoS Computational Biology, 18</a:t>
            </a:r>
            <a:r>
              <a:rPr lang="en-US" sz="1800"/>
              <a:t>. doi:10.1371/journal.pcbi.1010492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Manno, G. L., Soldatov, R., Zeisel, A., Braun, E., Hochgerner, H., Petukhov, V., … Kharchenko, P. V. (2018). RNA velocity of single cells. </a:t>
            </a:r>
            <a:r>
              <a:rPr lang="en-US" sz="1800" i="1"/>
              <a:t>Nature, Vol. 560,</a:t>
            </a:r>
            <a:r>
              <a:rPr lang="en-US" sz="1800"/>
              <a:t> pp. 494–498. doi:10.1038/s41586-018-0414-6</a:t>
            </a:r>
            <a:endParaRPr 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creenshot 2024-05-23 at 19.33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14245"/>
            <a:ext cx="6805295" cy="2428875"/>
          </a:xfrm>
          <a:prstGeom prst="rect">
            <a:avLst/>
          </a:prstGeom>
        </p:spPr>
      </p:pic>
      <p:pic>
        <p:nvPicPr>
          <p:cNvPr id="4" name="Picture 3" descr="Screenshot 2024-05-23 at 19.20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79445" cy="2215515"/>
          </a:xfrm>
          <a:prstGeom prst="rect">
            <a:avLst/>
          </a:prstGeom>
        </p:spPr>
      </p:pic>
      <p:pic>
        <p:nvPicPr>
          <p:cNvPr id="3" name="Picture 2" descr="Screenshot 2024-05-23 at 19.30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45" y="0"/>
            <a:ext cx="5798185" cy="223012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761865" y="2011045"/>
            <a:ext cx="4400550" cy="547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 descr="Screenshot 2024-05-24 at 09.20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95" y="4427220"/>
            <a:ext cx="5379085" cy="2430780"/>
          </a:xfrm>
          <a:prstGeom prst="rect">
            <a:avLst/>
          </a:prstGeom>
        </p:spPr>
      </p:pic>
      <p:pic>
        <p:nvPicPr>
          <p:cNvPr id="8" name="Picture 7" descr="Screenshot 2024-05-24 at 09.21.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785"/>
            <a:ext cx="2204085" cy="791210"/>
          </a:xfrm>
          <a:prstGeom prst="rect">
            <a:avLst/>
          </a:prstGeom>
        </p:spPr>
      </p:pic>
      <p:pic>
        <p:nvPicPr>
          <p:cNvPr id="17" name="Picture 16" descr="scvelo_velocity_gen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615" y="0"/>
            <a:ext cx="3334385" cy="2214245"/>
          </a:xfrm>
          <a:prstGeom prst="rect">
            <a:avLst/>
          </a:prstGeom>
        </p:spPr>
      </p:pic>
      <p:pic>
        <p:nvPicPr>
          <p:cNvPr id="18" name="Picture 17" descr="scvelo_velocity_manual_celltyp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2181225"/>
            <a:ext cx="2209800" cy="2162810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3060065" y="1972945"/>
            <a:ext cx="1056640" cy="28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 descr="Screenshot 2024-05-24 at 10.55.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925" y="2181225"/>
            <a:ext cx="2755900" cy="2213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7110" y="2214880"/>
            <a:ext cx="5097145" cy="2428240"/>
          </a:xfrm>
          <a:solidFill>
            <a:schemeClr val="tx1">
              <a:lumMod val="95000"/>
              <a:lumOff val="5000"/>
              <a:alpha val="10000"/>
            </a:schemeClr>
          </a:solidFill>
        </p:spPr>
        <p:txBody>
          <a:bodyPr/>
          <a:p>
            <a:pPr algn="ctr"/>
            <a:r>
              <a:rPr lang="en-US" sz="4400">
                <a:ln w="12700" cmpd="sng">
                  <a:solidFill>
                    <a:schemeClr val="bg1"/>
                  </a:solidFill>
                  <a:prstDash val="solid"/>
                </a:ln>
              </a:rPr>
              <a:t>Salute!</a:t>
            </a:r>
            <a:br>
              <a:rPr lang="en-US" sz="4400">
                <a:ln w="12700" cmpd="sng">
                  <a:solidFill>
                    <a:schemeClr val="bg1"/>
                  </a:solidFill>
                  <a:prstDash val="solid"/>
                </a:ln>
              </a:rPr>
            </a:br>
            <a:r>
              <a:rPr lang="en-US" sz="4400">
                <a:ln w="12700" cmpd="sng">
                  <a:solidFill>
                    <a:schemeClr val="bg1"/>
                  </a:solidFill>
                  <a:prstDash val="solid"/>
                </a:ln>
              </a:rPr>
              <a:t>Any questions?</a:t>
            </a:r>
            <a:endParaRPr lang="en-US" sz="4400">
              <a:ln w="12700" cmpd="sng">
                <a:solidFill>
                  <a:schemeClr val="bg1"/>
                </a:solidFill>
                <a:prstDash val="solid"/>
              </a:ln>
            </a:endParaRPr>
          </a:p>
        </p:txBody>
      </p:sp>
      <p:pic>
        <p:nvPicPr>
          <p:cNvPr id="24" name="Picture 23" descr="scvelo_chr_gene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680" y="5801995"/>
            <a:ext cx="2115185" cy="561340"/>
          </a:xfrm>
          <a:prstGeom prst="rect">
            <a:avLst/>
          </a:prstGeom>
        </p:spPr>
      </p:pic>
      <p:pic>
        <p:nvPicPr>
          <p:cNvPr id="25" name="Picture 24" descr="scvelo_scp_gene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2680" y="4643120"/>
            <a:ext cx="2115185" cy="561340"/>
          </a:xfrm>
          <a:prstGeom prst="rect">
            <a:avLst/>
          </a:prstGeom>
        </p:spPr>
      </p:pic>
      <p:pic>
        <p:nvPicPr>
          <p:cNvPr id="26" name="Picture 25" descr="scvelo_brg_genes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2680" y="6296660"/>
            <a:ext cx="2096770" cy="561340"/>
          </a:xfrm>
          <a:prstGeom prst="rect">
            <a:avLst/>
          </a:prstGeom>
        </p:spPr>
      </p:pic>
      <p:pic>
        <p:nvPicPr>
          <p:cNvPr id="27" name="Picture 26" descr="scvelo_sb_gene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2680" y="5258435"/>
            <a:ext cx="2115185" cy="561340"/>
          </a:xfrm>
          <a:prstGeom prst="rect">
            <a:avLst/>
          </a:prstGeom>
        </p:spPr>
      </p:pic>
      <p:pic>
        <p:nvPicPr>
          <p:cNvPr id="28" name="Picture 27" descr="dotplot_velocity_manual_celltype_rank_genes_groups_dotplot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5825" y="4427220"/>
            <a:ext cx="2310765" cy="809625"/>
          </a:xfrm>
          <a:prstGeom prst="rect">
            <a:avLst/>
          </a:prstGeom>
        </p:spPr>
      </p:pic>
      <p:pic>
        <p:nvPicPr>
          <p:cNvPr id="29" name="Picture 28" descr="umapmanual_celltyp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7305" y="5320030"/>
            <a:ext cx="1488440" cy="1523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Basic Model of </a:t>
            </a:r>
            <a:r>
              <a:rPr lang="en-US" i="1"/>
              <a:t>velocyto.</a:t>
            </a:r>
            <a:endParaRPr lang="en-US" i="1"/>
          </a:p>
        </p:txBody>
      </p:sp>
      <p:pic>
        <p:nvPicPr>
          <p:cNvPr id="4" name="Picture 3" descr="Screenshot 2024-05-23 at 19.30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1830705"/>
            <a:ext cx="11466830" cy="44100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3486785" y="5801360"/>
            <a:ext cx="8501380" cy="65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DIY calculation of phase portrait.</a:t>
            </a:r>
            <a:endParaRPr lang="en-US"/>
          </a:p>
        </p:txBody>
      </p:sp>
      <p:pic>
        <p:nvPicPr>
          <p:cNvPr id="4" name="Picture 3" descr="fig1_ode_explain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2082165"/>
            <a:ext cx="1135380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Basic workflow in RNA velocity analysis.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23 at 19.33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" y="1691005"/>
            <a:ext cx="11625580" cy="41490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sz="4000"/>
              <a:t>Replication of Findings</a:t>
            </a:r>
            <a:br>
              <a:rPr lang="en-US" sz="4000"/>
            </a:br>
            <a:r>
              <a:rPr lang="en-US" sz="4000"/>
              <a:t>Part I: Alignment</a:t>
            </a:r>
            <a:endParaRPr lang="en-US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Normal Analysis</a:t>
            </a:r>
            <a:endParaRPr lang="en-US"/>
          </a:p>
        </p:txBody>
      </p:sp>
      <p:pic>
        <p:nvPicPr>
          <p:cNvPr id="4" name="Picture 3" descr="Screenshot 2024-05-23 at 19.45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10469245" cy="41719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5862955"/>
            <a:ext cx="78320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(Things started to look a bit weird, but I overcame the weird things.)</a:t>
            </a:r>
            <a:endParaRPr 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2762</Words>
  <Application>WPS Writer</Application>
  <PresentationFormat>Widescreen</PresentationFormat>
  <Paragraphs>154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</vt:lpstr>
      <vt:lpstr>SimSun</vt:lpstr>
      <vt:lpstr>Wingdings</vt:lpstr>
      <vt:lpstr>Calibri Light</vt:lpstr>
      <vt:lpstr>Helvetica Neue</vt:lpstr>
      <vt:lpstr>Calibri</vt:lpstr>
      <vt:lpstr>Microsoft YaHei</vt:lpstr>
      <vt:lpstr>汉仪旗黑</vt:lpstr>
      <vt:lpstr>Arial Unicode MS</vt:lpstr>
      <vt:lpstr>MS PGothic</vt:lpstr>
      <vt:lpstr>苹方-简</vt:lpstr>
      <vt:lpstr>Office Theme</vt:lpstr>
      <vt:lpstr>RNA Velocity</vt:lpstr>
      <vt:lpstr>Lab Introduction</vt:lpstr>
      <vt:lpstr>Model</vt:lpstr>
      <vt:lpstr>Splicing can really be detected!</vt:lpstr>
      <vt:lpstr>Basic Model of velocyto.</vt:lpstr>
      <vt:lpstr>PowerPoint 演示文稿</vt:lpstr>
      <vt:lpstr>Basic workflow in RNA velocity analysis.</vt:lpstr>
      <vt:lpstr>Replication of Findings Part I: Alignment</vt:lpstr>
      <vt:lpstr>Normal Analysis</vt:lpstr>
      <vt:lpstr>First obstacle - Data acquisition</vt:lpstr>
      <vt:lpstr>Happy indexing</vt:lpstr>
      <vt:lpstr>Second obstacle - Introduction</vt:lpstr>
      <vt:lpstr>Second obstacle - Alignment</vt:lpstr>
      <vt:lpstr>Method 1: A gigantic for loop</vt:lpstr>
      <vt:lpstr>Method 2: Why not ... ?</vt:lpstr>
      <vt:lpstr>Call back:</vt:lpstr>
      <vt:lpstr>The troublesome loom file.</vt:lpstr>
      <vt:lpstr>まさか...</vt:lpstr>
      <vt:lpstr>Replication of Findings Part II: Analysis</vt:lpstr>
      <vt:lpstr>Biggest problem.</vt:lpstr>
      <vt:lpstr>Luckily, we have a saviour!</vt:lpstr>
      <vt:lpstr>scVelo have a slightly different model.</vt:lpstr>
      <vt:lpstr>Preprocessing.</vt:lpstr>
      <vt:lpstr>Calculation of velocity.</vt:lpstr>
      <vt:lpstr>Dimension reduction with UMAP.</vt:lpstr>
      <vt:lpstr>Manual cell type assignment.</vt:lpstr>
      <vt:lpstr>Manual cell type assignment.</vt:lpstr>
      <vt:lpstr>Gene specific phase portraits. </vt:lpstr>
      <vt:lpstr>Velocity graph.</vt:lpstr>
      <vt:lpstr>A little further investigation and exploring.</vt:lpstr>
      <vt:lpstr>Conclusions</vt:lpstr>
      <vt:lpstr>Velocity graph.</vt:lpstr>
      <vt:lpstr>A little problem.</vt:lpstr>
      <vt:lpstr>A little problem.</vt:lpstr>
      <vt:lpstr>Solution?</vt:lpstr>
      <vt:lpstr>Solution?</vt:lpstr>
      <vt:lpstr>Modification of Activation Rate</vt:lpstr>
      <vt:lpstr>Modification of Activation Rate</vt:lpstr>
      <vt:lpstr>Conclusions</vt:lpstr>
      <vt:lpstr>Reference</vt:lpstr>
      <vt:lpstr>Salute!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 Velocity</dc:title>
  <dc:creator>lumizhang</dc:creator>
  <cp:lastModifiedBy>LumiZhang</cp:lastModifiedBy>
  <cp:revision>12</cp:revision>
  <dcterms:created xsi:type="dcterms:W3CDTF">2024-06-02T06:48:58Z</dcterms:created>
  <dcterms:modified xsi:type="dcterms:W3CDTF">2024-06-02T06:48:58Z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</Properties>
</file>